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8" r:id="rId3"/>
    <p:sldId id="275"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4694" autoAdjust="0"/>
  </p:normalViewPr>
  <p:slideViewPr>
    <p:cSldViewPr snapToGrid="0" showGuides="1">
      <p:cViewPr varScale="1">
        <p:scale>
          <a:sx n="94" d="100"/>
          <a:sy n="94" d="100"/>
        </p:scale>
        <p:origin x="17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21e8fb4841ed8228d9170efad9a353e">
            <a:r>
              <a:rPr b="0" dirty="0" i="0" lang="en-US" strike="noStrike" sz="1200" u="none">
                <a:solidFill>
                  <a:srgbClr val="000000"/>
                </a:solidFill>
                <a:effectLst/>
                <a:latin charset="0" panose="020F0502020204030203" pitchFamily="34" typeface="Lato"/>
              </a:rPr>
              <a:t>Dans ce tableau croisé dynamique, nous pouvons voir le nombre de doses de BCG, d'anti fièvre jaune, de DPT-HepB-HIB un et trois, et de doses MR un et deux administrées dans les régions Animal et Food pour chaque année de 2017 à 2021. Mais que se passerait-il si nous voulions afficher les données par district dans Animal Region et non par période.</a:t>
            </a:r>
            <a:r>
              <a:rPr b="0" dirty="0" err="1" i="0" lang="en-US" strike="noStrike" sz="1200" u="none">
                <a:solidFill>
                  <a:srgbClr val="000000"/>
                </a:solidFill>
                <a:effectLst/>
                <a:latin charset="0" panose="020F0502020204030203" pitchFamily="34" typeface="Lato"/>
              </a:rPr>
            </a:r>
            <a:r>
              <a:rPr b="0" dirty="0" i="0" lang="en-US" strike="noStrike" sz="1200" u="none">
                <a:solidFill>
                  <a:srgbClr val="000000"/>
                </a:solidFill>
                <a:effectLst/>
                <a:latin charset="0" panose="020F0502020204030203" pitchFamily="34" typeface="Lato"/>
              </a:rPr>
            </a:r>
          </a:p>
        </p:txBody>
      </p:sp>
    </p:spTree>
    <p:extLst>
      <p:ext uri="{BB962C8B-B14F-4D97-AF65-F5344CB8AC3E}">
        <p14:creationId xmlns:p14="http://schemas.microsoft.com/office/powerpoint/2010/main" val="321712194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bbe8fa41ddb9f516192151f13554626">
            <a:r>
              <a:rPr dirty="0" lang="es-ES" sz="1200">
                <a:solidFill>
                  <a:srgbClr val="000000"/>
                </a:solidFill>
                <a:sym typeface=""/>
              </a:rPr>
              <a:t>Dans ce cas, il nous faut d'abord changer la dimension de l'unité d'organisation pour qu'elle corresponde à notre nouvel objectif, puis mettre à jour la présentation du tableau pour changer l'affichage des données. Nous commencerons par la mise à jour de la dimension de l'unité d'organisation.</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9caa967439e0cb6278235158e14773b">
            <a:r>
              <a:rPr dirty="0" lang="en-US" noProof="0" sz="1200"/>
              <a:t>Cliquons sur la dimension de l'unité d'organisation dans le volet de gauche pour afficher l'écran de sélection de la dimension.</a:t>
            </a:r>
          </a:p>
          <a:p>
            <a:endParaRPr dirty="0" lang="en-US" noProof="0" sz="1200"/>
          </a:p>
          <a:p txid="f01c5fb0ef86dc957b1797ad787c8da9">
            <a:r>
              <a:rPr dirty="0" lang="en-US" noProof="0" sz="1200"/>
              <a:t>Dans la hiérarchie, décochez Région Food. Et dans le menu déroulant Niveau, choisissez District, puis cliquez sur Mettre à jour. Nous pouvons maintenant voir les valeurs des données de la Région Animal.</a:t>
            </a:r>
          </a:p>
          <a:p>
            <a:endParaRPr dirty="0" lang="en-US" noProof="0" sz="1200"/>
          </a:p>
          <a:p txid="396eb421d402a4e9e08892852a799cb0">
            <a:r>
              <a:rPr dirty="0" lang="en-US" noProof="0" sz="1200"/>
              <a:t>Cependant, les unités d'organisation sont toujours dans le champ de filtre. Pour afficher les données par district, la présentation du tableau croisé dynamique devra être modifiée. Par glisser-déposer, nous pouvons déplacer les dimensions vers les différents champs.</a:t>
            </a:r>
          </a:p>
          <a:p>
            <a:endParaRPr dirty="0" lang="en-US" noProof="0" sz="1200"/>
          </a:p>
          <a:p txid="82c4d266fd03cd9c5c9a083ac8cd4169">
            <a:r>
              <a:rPr dirty="0" lang="en-US" noProof="0" sz="1200"/>
              <a:t>Par exemple, nous pouvons déplacer la dimension de l'unité d'organisation vers les lignes et la période vers le filtre. Si des modifications sont apportées dans la zone de présentation, il faudra cliquer sur Mettre à jour pour que les modifications apparaissent dans le tableau.</a:t>
            </a:r>
          </a:p>
          <a:p>
            <a:endParaRPr dirty="0" lang="en-US" noProof="0" sz="1200"/>
          </a:p>
          <a:p txid="6aaa549119888de940c54c1c2937392f">
            <a:r>
              <a:rPr dirty="0" lang="en-US" noProof="0" sz="1200"/>
              <a:t>Après ces modifications, les données ne seront plus affichées selon la dimension de la période, mais plutôt par district dans Animal Region. Le tableau montre le nombre total général de vaccins administrés de 2017 à 2021.</a:t>
            </a:r>
          </a:p>
          <a:p>
            <a:br>
              <a:rPr dirty="0" lang="en-US" noProof="0" sz="1200"/>
            </a:br>
            <a:endParaRPr b="0" dirty="0" lang="en-US" noProof="0" sz="1200">
              <a:effectLst/>
            </a:endParaRPr>
          </a:p>
          <a:p>
            <a:br>
              <a:rPr dirty="0" lang="en-US" noProof="0" sz="1600"/>
            </a:br>
            <a:br>
              <a:rPr dirty="0" lang="en-US" noProof="0" sz="1200"/>
            </a:br>
            <a:endParaRPr dirty="0" lang="en-US" noProof="0" sz="1200"/>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380fb79e596cb441734b2108d232695">
            <a:pPr rtl="0">
              <a:spcBef>
                <a:spcPts val="0"/>
              </a:spcBef>
              <a:spcAft>
                <a:spcPts val="0"/>
              </a:spcAft>
            </a:pPr>
            <a:r>
              <a:rPr b="0" dirty="0" lang="en-US" noProof="0" sz="1200">
                <a:effectLst/>
              </a:rPr>
              <a:t>En résumé, vous pouvez utiliser la fonction de présentation pour modifier la façon dont les données sont affichées dans votre tableau croisé dynamique. Pour modifier la présentation, il vous suffit de déplacer les dimensions vers les colonnes, les lignes et le champ de filtre, puis de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4.png" Type="http://schemas.openxmlformats.org/officeDocument/2006/relationships/image"/><Relationship Id="rId3" Target="../notesSlides/notesSlide3.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20300ce954f54bfa21e44c399e1834f8">
            <a:r>
              <a:rPr dirty="0" lang="en-US"/>
              <a:t>Mise à jour de la présentation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5" name="Rectangle: Rounded Corners 4">
            <a:extLst>
              <a:ext uri="{FF2B5EF4-FFF2-40B4-BE49-F238E27FC236}">
                <a16:creationId xmlns:a16="http://schemas.microsoft.com/office/drawing/2014/main" id="{2D3CEAB4-60F5-4638-A23B-15EF8D49A732}"/>
              </a:ext>
            </a:extLst>
          </p:cNvPr>
          <p:cNvSpPr/>
          <p:nvPr/>
        </p:nvSpPr>
        <p:spPr>
          <a:xfrm>
            <a:off x="2360968" y="1790700"/>
            <a:ext cx="7608532" cy="11176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B641FCAF-B65D-4FF7-92C1-BE5D3CCC030F}"/>
              </a:ext>
            </a:extLst>
          </p:cNvPr>
          <p:cNvSpPr/>
          <p:nvPr/>
        </p:nvSpPr>
        <p:spPr>
          <a:xfrm>
            <a:off x="5136543" y="1587500"/>
            <a:ext cx="1709530"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2D1F20BF-94E8-409C-9910-727B8181933B}"/>
              </a:ext>
            </a:extLst>
          </p:cNvPr>
          <p:cNvSpPr/>
          <p:nvPr/>
        </p:nvSpPr>
        <p:spPr>
          <a:xfrm>
            <a:off x="2052762" y="1962538"/>
            <a:ext cx="308206" cy="9457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714750" y="3366826"/>
            <a:ext cx="4762500" cy="461665"/>
          </a:xfrm>
          <a:prstGeom prst="rect">
            <a:avLst/>
          </a:prstGeom>
          <a:noFill/>
        </p:spPr>
        <p:txBody>
          <a:bodyPr rtlCol="0" wrap="square">
            <a:spAutoFit/>
          </a:bodyPr>
          <a:lstStyle/>
          <a:p txid="8f31c3b0481bb398a7141f7a5540ad7f">
            <a:pPr algn="l" indent="-342900" marL="342900">
              <a:buClr>
                <a:srgbClr val="008CCF"/>
              </a:buClr>
              <a:buFont charset="-79" pitchFamily="2" typeface="Rubik"/>
              <a:buChar char="•"/>
            </a:pPr>
            <a:r>
              <a:rPr dirty="0" lang="en-US" sz="2400">
                <a:solidFill>
                  <a:srgbClr val="000000"/>
                </a:solidFill>
              </a:rPr>
              <a:t>Afficher les données par district</a:t>
            </a:r>
            <a:r>
              <a:rPr dirty="0" lang="en-US" sz="2400">
                <a:solidFill>
                  <a:srgbClr val="000000"/>
                </a:solidFill>
                <a:latin typeface="+mj-lt"/>
              </a:rPr>
            </a:r>
            <a:endParaRPr dirty="0" lang="en-US" sz="2400">
              <a:latin typeface="+mj-lt"/>
            </a:endParaRPr>
          </a:p>
        </p:txBody>
      </p:sp>
      <p:sp>
        <p:nvSpPr>
          <p:cNvPr id="11" name="TextBox 10">
            <a:extLst>
              <a:ext uri="{FF2B5EF4-FFF2-40B4-BE49-F238E27FC236}">
                <a16:creationId xmlns:a16="http://schemas.microsoft.com/office/drawing/2014/main" id="{B04177C8-D8E9-4882-8A8A-8C61335A4392}"/>
              </a:ext>
            </a:extLst>
          </p:cNvPr>
          <p:cNvSpPr txBox="1"/>
          <p:nvPr/>
        </p:nvSpPr>
        <p:spPr>
          <a:xfrm>
            <a:off x="3714750" y="3747477"/>
            <a:ext cx="4762500" cy="461665"/>
          </a:xfrm>
          <a:prstGeom prst="rect">
            <a:avLst/>
          </a:prstGeom>
          <a:noFill/>
        </p:spPr>
        <p:txBody>
          <a:bodyPr rtlCol="0" wrap="square">
            <a:spAutoFit/>
          </a:bodyPr>
          <a:lstStyle/>
          <a:p txid="446643ae4c807a18529e19b73bda9f22">
            <a:pPr algn="l" indent="-342900" marL="342900">
              <a:buClr>
                <a:srgbClr val="008CCF"/>
              </a:buClr>
              <a:buFont charset="-79" pitchFamily="2" typeface="Rubik"/>
              <a:buChar char="•"/>
            </a:pPr>
            <a:r>
              <a:rPr dirty="0" lang="en-US" sz="2400">
                <a:solidFill>
                  <a:srgbClr val="000000"/>
                </a:solidFill>
              </a:rPr>
              <a:t>Dans Region Animal </a:t>
            </a:r>
            <a:r>
              <a:rPr dirty="0" lang="en-US" sz="2400">
                <a:solidFill>
                  <a:srgbClr val="000000"/>
                </a:solidFill>
                <a:latin typeface="+mj-lt"/>
              </a:rPr>
            </a:r>
          </a:p>
        </p:txBody>
      </p:sp>
      <p:sp>
        <p:nvSpPr>
          <p:cNvPr id="12" name="TextBox 11">
            <a:extLst>
              <a:ext uri="{FF2B5EF4-FFF2-40B4-BE49-F238E27FC236}">
                <a16:creationId xmlns:a16="http://schemas.microsoft.com/office/drawing/2014/main" id="{AE78F07D-427B-4ECB-BA15-CF583D76F65F}"/>
              </a:ext>
            </a:extLst>
          </p:cNvPr>
          <p:cNvSpPr txBox="1"/>
          <p:nvPr/>
        </p:nvSpPr>
        <p:spPr>
          <a:xfrm>
            <a:off x="3714750" y="4128128"/>
            <a:ext cx="4762500" cy="461665"/>
          </a:xfrm>
          <a:prstGeom prst="rect">
            <a:avLst/>
          </a:prstGeom>
          <a:noFill/>
        </p:spPr>
        <p:txBody>
          <a:bodyPr rtlCol="0" wrap="square">
            <a:spAutoFit/>
          </a:bodyPr>
          <a:lstStyle/>
          <a:p txid="bbf84871284e18f2698aa896c3dab0a3">
            <a:pPr algn="l" indent="-342900" marL="342900">
              <a:buClr>
                <a:srgbClr val="008CCF"/>
              </a:buClr>
              <a:buFont charset="-79" pitchFamily="2" typeface="Rubik"/>
              <a:buChar char="•"/>
            </a:pPr>
            <a:r>
              <a:rPr dirty="0" lang="en-US" sz="2400">
                <a:solidFill>
                  <a:srgbClr val="000000"/>
                </a:solidFill>
                <a:latin typeface="+mj-lt"/>
              </a:rPr>
              <a:t>Pas par période</a:t>
            </a:r>
            <a:r>
              <a:rPr dirty="0" lang="en-US" sz="2400">
                <a:solidFill>
                  <a:srgbClr val="000000"/>
                </a:solidFill>
              </a:rPr>
            </a:r>
            <a:endParaRPr dirty="0" lang="en-US" sz="2400"/>
          </a:p>
        </p:txBody>
      </p:sp>
    </p:spTree>
    <p:custDataLst>
      <p:tags r:id="rId1"/>
    </p:custDataLst>
    <p:extLst>
      <p:ext uri="{BB962C8B-B14F-4D97-AF65-F5344CB8AC3E}">
        <p14:creationId xmlns:p14="http://schemas.microsoft.com/office/powerpoint/2010/main" val="771883084"/>
      </p:ext>
    </p:extLst>
  </p:cSld>
  <p:clrMapOvr>
    <a:masterClrMapping/>
  </p:clrMapOvr>
  <mc:AlternateContent xmlns:mc="http://schemas.openxmlformats.org/markup-compatibility/2006" xmlns:p14="http://schemas.microsoft.com/office/powerpoint/2010/main">
    <mc:Choice Requires="p14">
      <p:transition advTm="28272" p14:dur="2000" spd="slow"/>
    </mc:Choice>
    <mc:Fallback xmlns="">
      <p:transition advTm="28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5"/>
                                        </p:tgtEl>
                                      </p:cBhvr>
                                    </p:animEffect>
                                    <p:set>
                                      <p:cBhvr>
                                        <p:cTn dur="1" fill="hold" id="12">
                                          <p:stCondLst>
                                            <p:cond delay="499"/>
                                          </p:stCondLst>
                                        </p:cTn>
                                        <p:tgtEl>
                                          <p:spTgt spid="5"/>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8"/>
                                        </p:tgtEl>
                                      </p:cBhvr>
                                    </p:animEffect>
                                    <p:set>
                                      <p:cBhvr>
                                        <p:cTn dur="1" fill="hold" id="30">
                                          <p:stCondLst>
                                            <p:cond delay="499"/>
                                          </p:stCondLst>
                                        </p:cTn>
                                        <p:tgtEl>
                                          <p:spTgt spid="8"/>
                                        </p:tgtEl>
                                        <p:attrNameLst>
                                          <p:attrName>style.visibility</p:attrName>
                                        </p:attrNameLst>
                                      </p:cBhvr>
                                      <p:to>
                                        <p:strVal val="hidden"/>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0"/>
                                        </p:tgtEl>
                                        <p:attrNameLst>
                                          <p:attrName>style.visibility</p:attrName>
                                        </p:attrNameLst>
                                      </p:cBhvr>
                                      <p:to>
                                        <p:strVal val="visible"/>
                                      </p:to>
                                    </p:set>
                                    <p:animEffect filter="fade" transition="in">
                                      <p:cBhvr>
                                        <p:cTn dur="500" id="35"/>
                                        <p:tgtEl>
                                          <p:spTgt spid="10"/>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9"/>
                                        </p:tgtEl>
                                        <p:attrNameLst>
                                          <p:attrName>style.visibility</p:attrName>
                                        </p:attrNameLst>
                                      </p:cBhvr>
                                      <p:to>
                                        <p:strVal val="visible"/>
                                      </p:to>
                                    </p:set>
                                    <p:animEffect filter="fade" transition="in">
                                      <p:cBhvr>
                                        <p:cTn dur="500" id="38"/>
                                        <p:tgtEl>
                                          <p:spTgt spid="9"/>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1"/>
                                        </p:tgtEl>
                                        <p:attrNameLst>
                                          <p:attrName>style.visibility</p:attrName>
                                        </p:attrNameLst>
                                      </p:cBhvr>
                                      <p:to>
                                        <p:strVal val="visible"/>
                                      </p:to>
                                    </p:set>
                                    <p:animEffect filter="fade" transition="in">
                                      <p:cBhvr>
                                        <p:cTn dur="500" id="43"/>
                                        <p:tgtEl>
                                          <p:spTgt spid="1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2"/>
                                        </p:tgtEl>
                                        <p:attrNameLst>
                                          <p:attrName>style.visibility</p:attrName>
                                        </p:attrNameLst>
                                      </p:cBhvr>
                                      <p:to>
                                        <p:strVal val="visible"/>
                                      </p:to>
                                    </p:set>
                                    <p:animEffect filter="fade" transition="in">
                                      <p:cBhvr>
                                        <p:cTn dur="500" id="48"/>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animBg="1" grpId="0" spid="6"/>
      <p:bldP animBg="1" grpId="1" spid="6"/>
      <p:bldP animBg="1" grpId="0" spid="8"/>
      <p:bldP animBg="1" grpId="1" spid="8"/>
      <p:bldP animBg="1" grpId="0" spid="9"/>
      <p:bldP grpId="0" spid="10"/>
      <p:bldP grpId="0" spid="11"/>
      <p:bldP grpId="0" spid="12"/>
    </p:bldLst>
  </p:timing>
</p:sld>
</file>

<file path=ppt/slides/slide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600450" y="3531926"/>
            <a:ext cx="4895850" cy="1200329"/>
          </a:xfrm>
          <a:prstGeom prst="rect">
            <a:avLst/>
          </a:prstGeom>
          <a:noFill/>
        </p:spPr>
        <p:txBody>
          <a:bodyPr rtlCol="0" wrap="square">
            <a:spAutoFit/>
          </a:bodyPr>
          <a:lstStyle/>
          <a:p txid="9470eff8e928327884e0c47d213737af">
            <a:pPr algn="l" indent="-457200" marL="457200">
              <a:buClr>
                <a:srgbClr val="008CCF"/>
              </a:buClr>
              <a:buFont typeface="+mj-lt"/>
              <a:buAutoNum type="arabicPeriod"/>
            </a:pPr>
            <a:r>
              <a:rPr dirty="0" lang="en-US" sz="2400">
                <a:solidFill>
                  <a:srgbClr val="000000"/>
                </a:solidFill>
              </a:rPr>
              <a:t>Changer l'unité d'organisation</a:t>
            </a:r>
            <a:r>
              <a:rPr dirty="0" err="1" lang="en-US" sz="2400">
                <a:solidFill>
                  <a:srgbClr val="000000"/>
                </a:solidFill>
                <a:latin typeface="+mj-lt"/>
              </a:rPr>
            </a:r>
            <a:r>
              <a:rPr dirty="0" lang="en-US" sz="2400">
                <a:solidFill>
                  <a:srgbClr val="000000"/>
                </a:solidFill>
                <a:latin typeface="+mj-lt"/>
              </a:rPr>
            </a:r>
          </a:p>
          <a:p txid="9304b91b810b4f67e5201b7917c90279">
            <a:pPr algn="l" indent="-457200" marL="457200">
              <a:buClr>
                <a:srgbClr val="008CCF"/>
              </a:buClr>
              <a:buFont typeface="+mj-lt"/>
              <a:buAutoNum type="arabicPeriod"/>
            </a:pPr>
            <a:r>
              <a:rPr dirty="0" lang="en-US" sz="2400">
                <a:solidFill>
                  <a:srgbClr val="000000"/>
                </a:solidFill>
              </a:rPr>
              <a:t>Mettre à jour la présentation</a:t>
            </a:r>
            <a:r>
              <a:rPr dirty="0" lang="en-US" sz="2400">
                <a:solidFill>
                  <a:srgbClr val="000000"/>
                </a:solidFill>
                <a:latin typeface="+mj-lt"/>
              </a:rPr>
              <a:t> </a:t>
            </a:r>
            <a:r>
              <a:rPr dirty="0" lang="en-US" sz="2400">
                <a:solidFill>
                  <a:srgbClr val="000000"/>
                </a:solidFill>
              </a:rPr>
            </a:r>
            <a:r>
              <a:rPr dirty="0" lang="en-US" sz="2400">
                <a:solidFill>
                  <a:srgbClr val="000000"/>
                </a:solidFill>
                <a:latin typeface="+mj-lt"/>
              </a:rPr>
            </a:r>
            <a:endParaRPr dirty="0" lang="en-US" sz="2400">
              <a:latin typeface="+mj-lt"/>
            </a:endParaRPr>
          </a:p>
        </p:txBody>
      </p:sp>
      <p:pic>
        <p:nvPicPr>
          <p:cNvPr descr="Arrow: Straight with solid fill" id="13" name="Graphic 12">
            <a:extLst>
              <a:ext uri="{FF2B5EF4-FFF2-40B4-BE49-F238E27FC236}">
                <a16:creationId xmlns:a16="http://schemas.microsoft.com/office/drawing/2014/main" id="{721A610E-FA95-43AF-87CD-F21225BD09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6300" y="3443026"/>
            <a:ext cx="647698" cy="647698"/>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536" p14:dur="2000" spd="slow"/>
    </mc:Choice>
    <mc:Fallback xmlns="">
      <p:transition advTm="165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xEl>
                                              <p:pRg end="0" st="0"/>
                                            </p:txEl>
                                          </p:spTgt>
                                        </p:tgtEl>
                                        <p:attrNameLst>
                                          <p:attrName>style.visibility</p:attrName>
                                        </p:attrNameLst>
                                      </p:cBhvr>
                                      <p:to>
                                        <p:strVal val="visible"/>
                                      </p:to>
                                    </p:set>
                                    <p:animEffect filter="fade" transition="in">
                                      <p:cBhvr>
                                        <p:cTn dur="500" id="7"/>
                                        <p:tgtEl>
                                          <p:spTgt spid="10">
                                            <p:txEl>
                                              <p:pRg end="0" st="0"/>
                                            </p:txEl>
                                          </p:spTgt>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0">
                                            <p:txEl>
                                              <p:pRg end="1" st="1"/>
                                            </p:txEl>
                                          </p:spTgt>
                                        </p:tgtEl>
                                        <p:attrNameLst>
                                          <p:attrName>style.visibility</p:attrName>
                                        </p:attrNameLst>
                                      </p:cBhvr>
                                      <p:to>
                                        <p:strVal val="visible"/>
                                      </p:to>
                                    </p:set>
                                    <p:animEffect filter="fade" transition="in">
                                      <p:cBhvr>
                                        <p:cTn dur="500" id="15"/>
                                        <p:tgtEl>
                                          <p:spTgt spid="10">
                                            <p:txEl>
                                              <p:pRg end="1" st="1"/>
                                            </p:txEl>
                                          </p:spTgt>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2">
                                  <p:stCondLst>
                                    <p:cond delay="0"/>
                                  </p:stCondLst>
                                  <p:childTnLst>
                                    <p:set>
                                      <p:cBhvr>
                                        <p:cTn dur="1" fill="hold" id="19">
                                          <p:stCondLst>
                                            <p:cond delay="0"/>
                                          </p:stCondLst>
                                        </p:cTn>
                                        <p:tgtEl>
                                          <p:spTgt spid="13"/>
                                        </p:tgtEl>
                                        <p:attrNameLst>
                                          <p:attrName>style.visibility</p:attrName>
                                        </p:attrNameLst>
                                      </p:cBhvr>
                                      <p:to>
                                        <p:strVal val="visible"/>
                                      </p:to>
                                    </p:set>
                                    <p:animEffect filter="wipe(right)" transition="in">
                                      <p:cBhvr>
                                        <p:cTn dur="500" id="20"/>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build="p" grpId="0" spid="10"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E6A6F-DBB9-12C2-E29C-9FD8F569FB96}"/>
              </a:ext>
            </a:extLst>
          </p:cNvPr>
          <p:cNvSpPr txBox="1"/>
          <p:nvPr/>
        </p:nvSpPr>
        <p:spPr>
          <a:xfrm>
            <a:off x="5022376" y="350747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75000" p14:dur="2000" spd="slow"/>
    </mc:Choice>
    <mc:Fallback xmlns="">
      <p:transition advTm="75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5" name="TextBox 4">
            <a:extLst>
              <a:ext uri="{FF2B5EF4-FFF2-40B4-BE49-F238E27FC236}">
                <a16:creationId xmlns:a16="http://schemas.microsoft.com/office/drawing/2014/main" id="{01EE7299-E580-4A1F-B262-64908CDF558D}"/>
              </a:ext>
            </a:extLst>
          </p:cNvPr>
          <p:cNvSpPr txBox="1"/>
          <p:nvPr/>
        </p:nvSpPr>
        <p:spPr>
          <a:xfrm>
            <a:off x="5672167" y="1320308"/>
            <a:ext cx="4545029" cy="1200329"/>
          </a:xfrm>
          <a:prstGeom prst="rect">
            <a:avLst/>
          </a:prstGeom>
          <a:noFill/>
        </p:spPr>
        <p:txBody>
          <a:bodyPr rtlCol="0" wrap="square">
            <a:spAutoFit/>
          </a:bodyPr>
          <a:lstStyle/>
          <a:p txid="d32a9d3bc33669792b7e18fbef11e1bf">
            <a:pPr algn="l" indent="-342900" marL="342900">
              <a:buClr>
                <a:srgbClr val="008CCF"/>
              </a:buClr>
              <a:buFont charset="-79" pitchFamily="2" typeface="Rubik"/>
              <a:buChar char="•"/>
            </a:pPr>
            <a:r>
              <a:rPr dirty="0" lang="en-US" sz="2400"/>
              <a:t>À quoi sert de la présentation ?</a:t>
            </a:r>
          </a:p>
          <a:p txid="c4e5caf525a6558150b984954d5294ea">
            <a:pPr indent="-342900" lvl="1" marL="800100">
              <a:buClr>
                <a:srgbClr val="008CCF"/>
              </a:buClr>
              <a:buFont charset="-79" pitchFamily="2" typeface="Rubik"/>
              <a:buChar char="•"/>
            </a:pPr>
            <a:r>
              <a:rPr dirty="0" lang="en-US" sz="2400"/>
              <a:t>À modifier l'affichage des données</a:t>
            </a:r>
          </a:p>
        </p:txBody>
      </p:sp>
      <p:sp>
        <p:nvSpPr>
          <p:cNvPr id="6" name="TextBox 5">
            <a:extLst>
              <a:ext uri="{FF2B5EF4-FFF2-40B4-BE49-F238E27FC236}">
                <a16:creationId xmlns:a16="http://schemas.microsoft.com/office/drawing/2014/main" id="{45A20869-269C-4215-AEC8-9F36565D073B}"/>
              </a:ext>
            </a:extLst>
          </p:cNvPr>
          <p:cNvSpPr txBox="1"/>
          <p:nvPr/>
        </p:nvSpPr>
        <p:spPr>
          <a:xfrm>
            <a:off x="5672167" y="2795262"/>
            <a:ext cx="4545029" cy="1938992"/>
          </a:xfrm>
          <a:prstGeom prst="rect">
            <a:avLst/>
          </a:prstGeom>
          <a:noFill/>
        </p:spPr>
        <p:txBody>
          <a:bodyPr rtlCol="0" wrap="square">
            <a:spAutoFit/>
          </a:bodyPr>
          <a:lstStyle/>
          <a:p txid="e3c56c0b5d1110f75a33c0130b5208a4">
            <a:pPr algn="l" indent="-342900" marL="342900">
              <a:buClr>
                <a:srgbClr val="008CCF"/>
              </a:buClr>
              <a:buFont charset="-79" pitchFamily="2" typeface="Rubik"/>
              <a:buChar char="•"/>
            </a:pPr>
            <a:r>
              <a:rPr dirty="0" lang="en-US" sz="2400"/>
              <a:t>Comment s'y prendre ?</a:t>
            </a:r>
          </a:p>
          <a:p txid="a93cc98291c61c5e7b357cd315f1964f">
            <a:pPr indent="-342900" lvl="1" marL="800100">
              <a:buClr>
                <a:srgbClr val="008CCF"/>
              </a:buClr>
              <a:buFont charset="-79" pitchFamily="2" typeface="Rubik"/>
              <a:buChar char="•"/>
            </a:pPr>
            <a:r>
              <a:rPr dirty="0" lang="en-US" sz="2400">
                <a:latin typeface="+mj-lt"/>
              </a:rPr>
              <a:t>Par glisser-déposer, déplacez les dimensions vers les colonnes, les lignes et le filtre</a:t>
            </a:r>
            <a:r>
              <a:rPr dirty="0" lang="en-US" sz="2400"/>
            </a:r>
          </a:p>
          <a:p txid="5a6cc53f1cca1c4d2266f4a8380937d0">
            <a:pPr indent="-342900" lvl="1" marL="800100">
              <a:buClr>
                <a:srgbClr val="008CCF"/>
              </a:buClr>
              <a:buFont charset="-79" pitchFamily="2" typeface="Rubik"/>
              <a:buChar char="•"/>
            </a:pPr>
            <a:r>
              <a:rPr dirty="0" lang="en-US" sz="2400"/>
              <a:t>Cliquez sur 'Mettre à jour'</a:t>
            </a:r>
            <a:r>
              <a:rPr dirty="0" lang="en-US" sz="2400">
                <a:latin typeface="+mj-lt"/>
              </a:rPr>
            </a:r>
          </a:p>
        </p:txBody>
      </p:sp>
      <p:pic>
        <p:nvPicPr>
          <p:cNvPr id="7" name="Graphic 6">
            <a:extLst>
              <a:ext uri="{FF2B5EF4-FFF2-40B4-BE49-F238E27FC236}">
                <a16:creationId xmlns:a16="http://schemas.microsoft.com/office/drawing/2014/main" id="{99289E96-5588-4729-9C50-AA4E7C1E2D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8" name="Rectangle: Rounded Corners 7">
            <a:extLst>
              <a:ext uri="{FF2B5EF4-FFF2-40B4-BE49-F238E27FC236}">
                <a16:creationId xmlns:a16="http://schemas.microsoft.com/office/drawing/2014/main" id="{B1EC3722-134E-4EA7-BF53-2478CB51083B}"/>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6272" p14:dur="2000" spd="slow"/>
    </mc:Choice>
    <mc:Fallback xmlns="">
      <p:transition advTm="16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5">
                                            <p:txEl>
                                              <p:pRg end="0" st="0"/>
                                            </p:txEl>
                                          </p:spTgt>
                                        </p:tgtEl>
                                        <p:attrNameLst>
                                          <p:attrName>style.visibility</p:attrName>
                                        </p:attrNameLst>
                                      </p:cBhvr>
                                      <p:to>
                                        <p:strVal val="visible"/>
                                      </p:to>
                                    </p:set>
                                    <p:animEffect filter="fade" transition="in">
                                      <p:cBhvr>
                                        <p:cTn dur="500" id="15"/>
                                        <p:tgtEl>
                                          <p:spTgt spid="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
                                            <p:txEl>
                                              <p:pRg end="1" st="1"/>
                                            </p:txEl>
                                          </p:spTgt>
                                        </p:tgtEl>
                                        <p:attrNameLst>
                                          <p:attrName>style.visibility</p:attrName>
                                        </p:attrNameLst>
                                      </p:cBhvr>
                                      <p:to>
                                        <p:strVal val="visible"/>
                                      </p:to>
                                    </p:set>
                                    <p:animEffect filter="fade" transition="in">
                                      <p:cBhvr>
                                        <p:cTn dur="500" id="20"/>
                                        <p:tgtEl>
                                          <p:spTgt spid="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6">
                                            <p:txEl>
                                              <p:pRg end="0" st="0"/>
                                            </p:txEl>
                                          </p:spTgt>
                                        </p:tgtEl>
                                        <p:attrNameLst>
                                          <p:attrName>style.visibility</p:attrName>
                                        </p:attrNameLst>
                                      </p:cBhvr>
                                      <p:to>
                                        <p:strVal val="visible"/>
                                      </p:to>
                                    </p:set>
                                    <p:animEffect filter="fade" transition="in">
                                      <p:cBhvr>
                                        <p:cTn dur="500" id="25"/>
                                        <p:tgtEl>
                                          <p:spTgt spid="6">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6">
                                            <p:txEl>
                                              <p:pRg end="1" st="1"/>
                                            </p:txEl>
                                          </p:spTgt>
                                        </p:tgtEl>
                                        <p:attrNameLst>
                                          <p:attrName>style.visibility</p:attrName>
                                        </p:attrNameLst>
                                      </p:cBhvr>
                                      <p:to>
                                        <p:strVal val="visible"/>
                                      </p:to>
                                    </p:set>
                                    <p:animEffect filter="fade" transition="in">
                                      <p:cBhvr>
                                        <p:cTn dur="500" id="30"/>
                                        <p:tgtEl>
                                          <p:spTgt spid="6">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6">
                                            <p:txEl>
                                              <p:pRg end="2" st="2"/>
                                            </p:txEl>
                                          </p:spTgt>
                                        </p:tgtEl>
                                        <p:attrNameLst>
                                          <p:attrName>style.visibility</p:attrName>
                                        </p:attrNameLst>
                                      </p:cBhvr>
                                      <p:to>
                                        <p:strVal val="visible"/>
                                      </p:to>
                                    </p:set>
                                    <p:animEffect filter="fade" transition="in">
                                      <p:cBhvr>
                                        <p:cTn dur="500" id="35"/>
                                        <p:tgtEl>
                                          <p:spTgt spid="6">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5" uiExpand="1"/>
      <p:bldP build="p" grpId="0" spid="6"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860" p14:dur="896" spd="slow">
        <p:strips/>
      </p:transition>
    </mc:Choice>
    <mc:Fallback xmlns="">
      <p:transition advClick="0" advTm="1386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782C732-24D8-4159-9F06-0B4292CF461C}"/>
  <p:tag name="ISPRING_ULTRA_SCORM_COURCE_TITLE" val="2.2.2 Creating a pivot table - Updating the layout"/>
  <p:tag name="ISPRING_OUTPUT_FOLDER" val="[[&quot;\uFFFD\u007F\uFFFD\uFFFD{6BE92DC9-446C-4AE2-8C04-F8B8C6EF443B}&quot;,&quot;C:\\Users\\alita\\Documents\\0. Clientes LOCAL\\DHIS2\\Fundamentals\\2.0\\Data Analysis\\Production&quot;]]"/>
  <p:tag name="ISPRING_PRESENTATION_TITLE" val="2.2.2 Creating a pivot table - Updating the layout"/>
  <p:tag name="ISPRING_SCREEN_RECS_UPDATED" val="C:\Users\alita\Documents\0. Clientes LOCAL\DHIS2\Fundamentals\2.0\Data Analysis\Production\2. Pivot tables\2.2.2 Creating a Pivot Table - Updating the layout_2\"/>
  <p:tag name="ISPRING_RESOURCE_FOLDER" val="C:\Users\alita\Documents\0. Clientes LOCAL\DHIS2\Fundamentals\2.0\Data Analysis\Production\2. Pivot tables\2.2.2 Creating a Pivot Table - Updating the layout_2\"/>
  <p:tag name="ISPRING_RESOURCE_FOLDER_STATIC" val="C:\Users\alita\Documents\0. Clientes LOCAL\DHIS2\Fundamentals\2.0\Data Analysis\Production\2. Pivot tables\2.2.2 Creating a Pivot Table - Updating the layout_2\"/>
  <p:tag name="ISPRING_PRESENTATION_PATH" val="C:\Users\alita\Documents\0. Clientes LOCAL\DHIS2\Fundamentals\2.0\Data Analysis\Production\2. Pivot tables\2.2.2 Creating a Pivot Table - Updating the layout.pptx"/>
  <p:tag name="FLASHSPRING_ZOOM_TAG" val="66"/>
  <p:tag name="ISPRING_PRESENTATION_INFO_2" val="&lt;?xml version=&quot;1.0&quot; encoding=&quot;UTF-8&quot; standalone=&quot;no&quot; ?&gt;&#10;&lt;presentation2&gt;&#10;&#10;  &lt;slides&gt;&#10;    &lt;slide id=&quot;{16B76A79-3F1E-4048-8E03-1F2850569FAE}&quot; pptId=&quot;299&quot;/&gt;&#10;    &lt;slide id=&quot;{A2A9B6E5-18D1-41D3-A63B-8031A565E86A}&quot; pptId=&quot;308&quot;/&gt;&#10;    &lt;slide id=&quot;{1ADD916B-E413-44E1-9D2C-97E2BAF279EF}&quot; pptId=&quot;275&quot;/&gt;&#10;    &lt;slide id=&quot;{19AEF540-0A5C-48D2-B0DD-13A8D0F29A6C}&quot; pptId=&quot;307&quot;/&gt;&#10;    &lt;slide id=&quot;{34763A93-8508-49C1-B0D8-F10D1F64816B}&quot; pptId=&quot;302&quot;/&gt;&#10;    &lt;slide id=&quot;{C4DCA8A3-2EBB-49C2-B3DB-5FC07DA3382E}&quot; pptId=&quot;272&quot;/&gt;&#10;  &lt;/slides&gt;&#10;&#10;  &lt;narration&gt;&#10;    &lt;audioTracks&gt;&#10;      &lt;audioTrack muted=&quot;false&quot; name=&quot;Text-to-speech clip — Audio  1&quot; resource=&quot;88d88907&quot; slideId=&quot;{A2A9B6E5-18D1-41D3-A63B-8031A565E86A}&quot; startTime=&quot;0&quot; stepIndex=&quot;0&quot; volume=&quot;1&quot;&gt;&#10;        &lt;audio channels=&quot;2&quot; format=&quot;fltp&quot; sampleRate=&quot;48000&quot;/&gt;&#10;      &lt;/audioTrack&gt;&#10;      &lt;audioTrack muted=&quot;false&quot; name=&quot;Text-to-speech clip — Audio  2&quot; resource=&quot;77c7bae5&quot; slideId=&quot;{1ADD916B-E413-44E1-9D2C-97E2BAF279EF}&quot; startTime=&quot;0&quot; stepIndex=&quot;0&quot; volume=&quot;1&quot;&gt;&#10;        &lt;audio channels=&quot;2&quot; format=&quot;fltp&quot; sampleRate=&quot;48000&quot;/&gt;&#10;      &lt;/audioTrack&gt;&#10;      &lt;audioTrack muted=&quot;false&quot; name=&quot;Text-to-speech clip — Audio  3&quot; resource=&quot;018a588d&quot; slideId=&quot;{34763A93-8508-49C1-B0D8-F10D1F64816B}&quot; startTime=&quot;0&quot; stepIndex=&quot;0&quot; volume=&quot;1&quot;&gt;&#10;        &lt;audio channels=&quot;2&quot; format=&quot;fltp&quot; sampleRate=&quot;48000&quot;/&gt;&#10;      &lt;/audioTrack&gt;&#10;      &lt;audioTrack muted=&quot;false&quot; name=&quot;outro&quot; resource=&quot;81b8601f&quot; slideId=&quot;{C4DCA8A3-2EBB-49C2-B3DB-5FC07DA3382E}&quot; startTime=&quot;0&quot; stepIndex=&quot;0&quot; volume=&quot;1&quot;&gt;&#10;        &lt;audio channels=&quot;2&quot; format=&quot;fltp&quot; sampleRate=&quot;44100&quot;/&gt;&#10;      &lt;/audioTrack&gt;&#10;      &lt;audioTrack muted=&quot;false&quot; name=&quot;intro&quot; resource=&quot;f5cafbd7&quot; slideId=&quot;{16B76A79-3F1E-4048-8E03-1F2850569FAE}&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KK6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K6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K6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iu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K6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iumhUjnP2+moAAADlAAAAHAAAAG5vbmUvaHRtbF9za2luX3NldHRpbmdzLmpzb26r5lIAAqUcJQUrhWowG8xPKi0pyc/TS87PK0nNK9HLyy/KTQSrUVJ2AwMlHZyK88tSiwgoTUtMTkUx1NTIwskFp0qEiSZO5i7OlsjqChLTU/WSEpOz04vyS/NSIMqcXV0MXYyVwKpquWoBUEsDBBQAAgAIAKK6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Z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Rn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Gd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Rn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BEZ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RGd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ERneVSUE7MiaQAAAG4AAAAcAAAAdW5pdmVyc2FsL2xvY2FsX3NldHRpbmdzLnhtbA3MMQ6DMAxA0Z1TWN4p7daBwMZWltIDWMRFkRwbkYDg9mT7w9Nv+zMKHLylYOrw9XgisM7mgy4Of9NQvxFSJvUkpuxQDaHvqlZsJvlyzgUmWIUu3iaOJTKPFIscdhGo4VNe/8Aem666AVBLAwQUAAIACABEZ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ERneVQ6nedwSwAAAGsAAAAbAAAAdW5pdmVyc2FsL3VuaXZlcnNhbC5wbmcueG1ss7GvyM1RKEstKs7Mz7NVMtQzULK34+WyKShKLctMLVeoAIoBBSFASaESyDVCcMszU0oygEIGFhYIwYzUzPSMElslC0MzuKA+0EwAUEsDBBQAAgAIAKW6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pbp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lu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W6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pbp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pbp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W6aFS8fTX3SgAAAEkAAAAfAAAAdmlkZW9sZWN0dXJlL2xvY2FsX3NldHRpbmdzLnhtbLOxr8jNUShLLSrOzM+zVTLUM1BSSM1Lzk/JzEu3VQoNcdO1UFIoLknMS0nMyc9LtVXKy1dSsLfjssnJT07MCU4tKQEqLNa34wIAUEsBAgAAFAACAAgAorpoVDIbuiL5AwAA4A4AABgAAAAAAAAAAQAAAAAAAAAAAG5vbmUvY29tbW9uX21lc3NhZ2VzLmxuZ1BLAQIAABQAAgAIAKK6aFQVHmAbowAAAH8BAAApAAAAAAAAAAEAAAAAAC8EAABub25lL3BsYXliYWNrX2FuZF9uYXZpZ2F0aW9uX3NldHRpbmdzLnhtbFBLAQIAABQAAgAIAKK6aFQfVIpqMAMAAMcOAAAiAAAAAAAAAAEAAAAAABkFAABub25lL2ZsYXNoX3B1Ymxpc2hpbmdfc2V0dGluZ3MueG1sUEsBAgAAFAACAAgAorpoVHFXlJ0VAQAA0QIAABwAAAAAAAAAAQAAAAAAiQgAAG5vbmUvZmxhc2hfc2tpbl9zZXR0aW5ncy54bWxQSwECAAAUAAIACACiumhU15twlisDAABvDgAAIQAAAAAAAAABAAAAAADYCQAAbm9uZS9odG1sX3B1Ymxpc2hpbmdfc2V0dGluZ3MueG1sUEsBAgAAFAACAAgAorpoVI5z9vpqAAAA5QAAABwAAAAAAAAAAQAAAAAAQg0AAG5vbmUvaHRtbF9za2luX3NldHRpbmdzLmpzb25QSwECAAAUAAIACACiumhUvH0190oAAABJAAAAFwAAAAAAAAABAAAAAADmDQAAbm9uZS9sb2NhbF9zZXR0aW5ncy54bWxQSwECAAAUAAIACABqdWNU7gPNTEkDAADjCQAAFAAAAAAAAAABAAAAAABlDgAAdW5pdmVyc2FsL3BsYXllci54bWxQSwECAAAUAAIACABEZ3lUBqKuqXIGAAAmGQAAHQAAAAAAAAABAAAAAADgEQAAdW5pdmVyc2FsL2NvbW1vbl9tZXNzYWdlcy5sbmdQSwECAAAUAAIACABEZ3lUFR5gG6MAAAB/AQAALgAAAAAAAAABAAAAAACNGAAAdW5pdmVyc2FsL3BsYXliYWNrX2FuZF9uYXZpZ2F0aW9uX3NldHRpbmdzLnhtbFBLAQIAABQAAgAIAERneVRZgY6BUQQAANwVAAAnAAAAAAAAAAEAAAAAAHwZAAB1bml2ZXJzYWwvZmxhc2hfcHVibGlzaGluZ19zZXR0aW5ncy54bWxQSwECAAAUAAIACABEZ3lUrzuViogDAADhDAAAIQAAAAAAAAABAAAAAAASHgAAdW5pdmVyc2FsL2ZsYXNoX3NraW5fc2V0dGluZ3MueG1sUEsBAgAAFAACAAgARGd5VJFKGs9MBAAAZhUAACYAAAAAAAAAAQAAAAAA2SEAAHVuaXZlcnNhbC9odG1sX3B1Ymxpc2hpbmdfc2V0dGluZ3MueG1sUEsBAgAAFAACAAgARGd5VPantXTDAQAAjAYAACEAAAAAAAAAAQAAAAAAaSYAAHVuaXZlcnNhbC9odG1sX3NraW5fc2V0dGluZ3MuanNvblBLAQIAABQAAgAIAERneVSUE7MiaQAAAG4AAAAcAAAAAAAAAAEAAAAAAGsoAAB1bml2ZXJzYWwvbG9jYWxfc2V0dGluZ3MueG1sUEsBAgAAFAACAAgARGd5VDTUue2PEwAA2jkAABcAAAAAAAAAAAAAAAAADikAAHVuaXZlcnNhbC91bml2ZXJzYWwucG5nUEsBAgAAFAACAAgARGd5VDqd53BLAAAAawAAABsAAAAAAAAAAQAAAAAA0jwAAHVuaXZlcnNhbC91bml2ZXJzYWwucG5nLnhtbFBLAQIAABQAAgAIAKW6aFT2sQ5CowUAAKUVAAAgAAAAAAAAAAEAAAAAAFY9AAB2aWRlb2xlY3R1cmUvY29tbW9uX21lc3NhZ2VzLmxuZ1BLAQIAABQAAgAIAKW6aFQVHmAbowAAAH8BAAAxAAAAAAAAAAEAAAAAADdDAAB2aWRlb2xlY3R1cmUvcGxheWJhY2tfYW5kX25hdmlnYXRpb25fc2V0dGluZ3MueG1sUEsBAgAAFAACAAgApbpoVKeK7jYMBQAA5RkAACoAAAAAAAAAAQAAAAAAKUQAAHZpZGVvbGVjdHVyZS9mbGFzaF9wdWJsaXNoaW5nX3NldHRpbmdzLnhtbFBLAQIAABQAAgAIAKW6aFSPdlX+bwIAAIcIAAAkAAAAAAAAAAEAAAAAAH1JAAB2aWRlb2xlY3R1cmUvZmxhc2hfc2tpbl9zZXR0aW5ncy54bWxQSwECAAAUAAIACAClumhUfJ+ECgIFAABdGQAAKQAAAAAAAAABAAAAAAAuTAAAdmlkZW9sZWN0dXJlL2h0bWxfcHVibGlzaGluZ19zZXR0aW5ncy54bWxQSwECAAAUAAIACAClumhUk2hAfocBAADZBAAAJAAAAAAAAAABAAAAAAB3UQAAdmlkZW9sZWN0dXJlL2h0bWxfc2tpbl9zZXR0aW5ncy5qc29uUEsBAgAAFAACAAgApbp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2 Creating a pivot table - Updating the layout&quot;,&quot;onlineDestinationFolderId&quot;:&quot;16f60b6e-4591-11ec-b1dc-9636cf978dd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B76A79-3F1E-4048-8E03-1F2850569F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E462537-0541-45C8-B9D8-B636F54FD08A}:308"/>
  <p:tag name="ISPRING_SLIDE_ID_2" val="{A2A9B6E5-18D1-41D3-A63B-8031A565E86A}"/>
  <p:tag name="GENSWF_ADVANCE_TIME" val="28.272"/>
  <p:tag name="TIMING" val="|2.721|11.641|2.059|5.673|1.209|1.58|1.0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ADD916B-E413-44E1-9D2C-97E2BAF279EF}"/>
  <p:tag name="GENSWF_ADVANCE_TIME" val="16.536"/>
  <p:tag name="TIMING" val="|3.062|4.737|5.6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B6EBD04-553C-4229-A2A5-C70542FD9D91}:307"/>
  <p:tag name="GENSWF_ADVANCE_TIME" val="75.000"/>
  <p:tag name="ISPRING_SLIDE_ID_2" val="{19AEF540-0A5C-48D2-B0DD-13A8D0F29A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4763A93-8508-49C1-B0D8-F10D1F64816B}"/>
  <p:tag name="GENSWF_ADVANCE_TIME" val="16.272"/>
  <p:tag name="TIMING" val="|0.912|1.169|1.285|3.746|1.461|5.432"/>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4DCA8A3-2EBB-49C2-B3DB-5FC07DA3382E}"/>
  <p:tag name="GENSWF_ADVANCE_TIME" val="13.86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6608</TotalTime>
  <Words>405</Words>
  <Application>Microsoft Macintosh PowerPoint</Application>
  <PresentationFormat>Widescreen</PresentationFormat>
  <Paragraphs>30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2.2.2 Creating a pivot table - Updating the layout</dc:title>
  <dc:subject>elearning</dc:subject>
  <dc:creator>Alejandra Avila</dc:creator>
  <cp:lastModifiedBy>Simona Sekerova</cp:lastModifiedBy>
  <cp:revision>385</cp:revision>
  <cp:lastPrinted>2021-06-09T13:32:46Z</cp:lastPrinted>
  <dcterms:created xsi:type="dcterms:W3CDTF">2021-02-03T12:41:27Z</dcterms:created>
  <dcterms:modified xsi:type="dcterms:W3CDTF">2023-09-18T07:53:01Z</dcterms:modified>
</cp:coreProperties>
</file>